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6"/>
  </p:notesMasterIdLst>
  <p:handoutMasterIdLst>
    <p:handoutMasterId r:id="rId37"/>
  </p:handoutMasterIdLst>
  <p:sldIdLst>
    <p:sldId id="603" r:id="rId8"/>
    <p:sldId id="2340" r:id="rId9"/>
    <p:sldId id="739" r:id="rId10"/>
    <p:sldId id="2393" r:id="rId11"/>
    <p:sldId id="2402" r:id="rId12"/>
    <p:sldId id="2418" r:id="rId13"/>
    <p:sldId id="2403" r:id="rId14"/>
    <p:sldId id="2419" r:id="rId15"/>
    <p:sldId id="2404" r:id="rId16"/>
    <p:sldId id="2420" r:id="rId17"/>
    <p:sldId id="2405" r:id="rId18"/>
    <p:sldId id="2406" r:id="rId19"/>
    <p:sldId id="2421" r:id="rId20"/>
    <p:sldId id="2407" r:id="rId21"/>
    <p:sldId id="2408" r:id="rId22"/>
    <p:sldId id="2409" r:id="rId23"/>
    <p:sldId id="2410" r:id="rId24"/>
    <p:sldId id="2411" r:id="rId25"/>
    <p:sldId id="2412" r:id="rId26"/>
    <p:sldId id="2413" r:id="rId27"/>
    <p:sldId id="2415" r:id="rId28"/>
    <p:sldId id="2414" r:id="rId29"/>
    <p:sldId id="2416" r:id="rId30"/>
    <p:sldId id="2417" r:id="rId31"/>
    <p:sldId id="2394" r:id="rId32"/>
    <p:sldId id="2362" r:id="rId33"/>
    <p:sldId id="741" r:id="rId34"/>
    <p:sldId id="582" r:id="rId3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E0E0E0"/>
    <a:srgbClr val="221815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>
        <p:scale>
          <a:sx n="115" d="100"/>
          <a:sy n="115" d="100"/>
        </p:scale>
        <p:origin x="536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3" r:id="rId10"/>
    <p:sldLayoutId id="2147483984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2023/11/28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5360706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536070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0"/>
            <a:ext cx="6809344" cy="3082965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训练和推理</a:t>
            </a:r>
            <a:endParaRPr lang="en-US" altLang="zh-CN" sz="9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存储优化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61C9F5-8526-834F-BCED-19531733C6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训练流程</a:t>
            </a:r>
            <a:endParaRPr lang="en-US" altLang="zh-CN" dirty="0"/>
          </a:p>
          <a:p>
            <a:r>
              <a:rPr lang="zh-CN" altLang="en-US" dirty="0"/>
              <a:t>存储优化</a:t>
            </a:r>
          </a:p>
        </p:txBody>
      </p:sp>
    </p:spTree>
    <p:extLst>
      <p:ext uri="{BB962C8B-B14F-4D97-AF65-F5344CB8AC3E}">
        <p14:creationId xmlns:p14="http://schemas.microsoft.com/office/powerpoint/2010/main" val="379801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ECDD3C6-3BC9-1645-B5A8-DEDC31F7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训练流程分析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1CB5C-A650-EB4C-B4ED-A3AAEA0BF2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每轮 </a:t>
            </a:r>
            <a:r>
              <a:rPr lang="en-US" altLang="zh-CN" dirty="0"/>
              <a:t>epoch </a:t>
            </a:r>
            <a:r>
              <a:rPr lang="zh-CN" altLang="en-US" dirty="0"/>
              <a:t>需要对数据集进行 </a:t>
            </a:r>
            <a:r>
              <a:rPr lang="en-US" altLang="zh-CN" dirty="0"/>
              <a:t>Shuffle</a:t>
            </a:r>
            <a:r>
              <a:rPr lang="zh-CN" altLang="en-US" dirty="0"/>
              <a:t>，然后将数据划分为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，每次读取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进行一次训练迭代。周期性保存 </a:t>
            </a:r>
            <a:r>
              <a:rPr lang="en-US" altLang="zh-CN" dirty="0"/>
              <a:t>Checkpoint </a:t>
            </a:r>
            <a:r>
              <a:rPr lang="zh-CN" altLang="en-US" dirty="0"/>
              <a:t>用于故障快速恢复。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FD4384-E59A-1B4E-A5C1-676EA7118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70" b="21312"/>
          <a:stretch/>
        </p:blipFill>
        <p:spPr>
          <a:xfrm>
            <a:off x="282523" y="2731008"/>
            <a:ext cx="11361827" cy="33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21ED6D-05CC-FA40-A380-9C45CA97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存储数据加载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6541A4-0F7E-7A48-B3A9-8974978784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训练执行与 </a:t>
            </a:r>
            <a:r>
              <a:rPr lang="en-US" altLang="zh-CN" dirty="0"/>
              <a:t>IO</a:t>
            </a:r>
            <a:r>
              <a:rPr lang="zh-CN" altLang="en-US" dirty="0"/>
              <a:t> 时序关系：每轮 </a:t>
            </a:r>
            <a:r>
              <a:rPr lang="en-US" altLang="zh-CN" dirty="0"/>
              <a:t>Epoch </a:t>
            </a:r>
            <a:r>
              <a:rPr lang="zh-CN" altLang="en-US" dirty="0"/>
              <a:t>耗时由数据 </a:t>
            </a:r>
            <a:r>
              <a:rPr lang="en-US" altLang="zh-CN" dirty="0"/>
              <a:t>Shuffle</a:t>
            </a:r>
            <a:r>
              <a:rPr lang="zh-CN" altLang="en-US" dirty="0"/>
              <a:t> 时间、计算执行时间、数据读取等待。尽量提高训练效率 </a:t>
            </a:r>
            <a:r>
              <a:rPr lang="en-US" altLang="zh-CN" dirty="0"/>
              <a:t>and/or</a:t>
            </a:r>
            <a:r>
              <a:rPr lang="zh-CN" altLang="en-US" dirty="0"/>
              <a:t> 利用率，减少 </a:t>
            </a:r>
            <a:r>
              <a:rPr lang="en-US" altLang="zh-CN" dirty="0"/>
              <a:t>NPU </a:t>
            </a:r>
            <a:r>
              <a:rPr lang="zh-CN" altLang="en-US" dirty="0"/>
              <a:t>空闲，主要优化集中在：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优化数据清洗过程，数据搬运和处理与计算重叠；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优化读取过程，让每 </a:t>
            </a:r>
            <a:r>
              <a:rPr lang="en-US" altLang="zh-CN" dirty="0"/>
              <a:t>Epoch</a:t>
            </a:r>
            <a:r>
              <a:rPr lang="zh-CN" altLang="en-US" dirty="0"/>
              <a:t> 读取数据耗时小于计算耗时，使得 </a:t>
            </a:r>
            <a:r>
              <a:rPr lang="en-US" altLang="zh-CN" dirty="0"/>
              <a:t>I/O </a:t>
            </a:r>
            <a:r>
              <a:rPr lang="zh-CN" altLang="en-US" dirty="0"/>
              <a:t>时间被计算时间隐藏；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优化 </a:t>
            </a:r>
            <a:r>
              <a:rPr lang="en-US" altLang="zh-CN" dirty="0"/>
              <a:t>Checkpoint </a:t>
            </a:r>
            <a:r>
              <a:rPr lang="zh-CN" altLang="en-US" dirty="0"/>
              <a:t>保存和加载过程，缩短 </a:t>
            </a:r>
            <a:r>
              <a:rPr lang="en-US" altLang="zh-CN" dirty="0"/>
              <a:t>Checkpoint </a:t>
            </a:r>
            <a:r>
              <a:rPr lang="zh-CN" altLang="en-US" dirty="0"/>
              <a:t>耗时，减少训练中断时间；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32F061-A356-9946-BE52-468EE963E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37" b="51863"/>
          <a:stretch/>
        </p:blipFill>
        <p:spPr>
          <a:xfrm>
            <a:off x="263890" y="4113198"/>
            <a:ext cx="11668982" cy="19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7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21ED6D-05CC-FA40-A380-9C45CA97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存储数据加载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6541A4-0F7E-7A48-B3A9-8974978784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训练执行与 </a:t>
            </a:r>
            <a:r>
              <a:rPr lang="en-US" altLang="zh-CN" dirty="0"/>
              <a:t>IO</a:t>
            </a:r>
            <a:r>
              <a:rPr lang="zh-CN" altLang="en-US" dirty="0"/>
              <a:t> 时序关系：每轮 </a:t>
            </a:r>
            <a:r>
              <a:rPr lang="en-US" altLang="zh-CN" dirty="0"/>
              <a:t>Epoch </a:t>
            </a:r>
            <a:r>
              <a:rPr lang="zh-CN" altLang="en-US" dirty="0"/>
              <a:t>耗时由数据 </a:t>
            </a:r>
            <a:r>
              <a:rPr lang="en-US" altLang="zh-CN" dirty="0"/>
              <a:t>Shuffle</a:t>
            </a:r>
            <a:r>
              <a:rPr lang="zh-CN" altLang="en-US" dirty="0"/>
              <a:t> 时间、计算执行时间、数据读取等待。</a:t>
            </a:r>
            <a:endParaRPr lang="en-US" altLang="zh-CN" dirty="0"/>
          </a:p>
          <a:p>
            <a:pPr lvl="1"/>
            <a:r>
              <a:rPr lang="zh-CN" altLang="en-US" dirty="0"/>
              <a:t>优化 </a:t>
            </a:r>
            <a:r>
              <a:rPr lang="en-US" altLang="zh-CN" dirty="0"/>
              <a:t>Checkpoint </a:t>
            </a:r>
            <a:r>
              <a:rPr lang="zh-CN" altLang="en-US" dirty="0"/>
              <a:t>保存和加载过程，缩短 </a:t>
            </a:r>
            <a:r>
              <a:rPr lang="en-US" altLang="zh-CN" dirty="0"/>
              <a:t>Checkpoint </a:t>
            </a:r>
            <a:r>
              <a:rPr lang="zh-CN" altLang="en-US" dirty="0"/>
              <a:t>耗时，减少训练中断时间；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32F061-A356-9946-BE52-468EE963E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80" r="25792" b="13524"/>
          <a:stretch/>
        </p:blipFill>
        <p:spPr>
          <a:xfrm>
            <a:off x="934315" y="3013498"/>
            <a:ext cx="10328131" cy="26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8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CDAD06-55B3-2247-9219-B882557E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数据清洗过程 </a:t>
            </a:r>
            <a:r>
              <a:rPr lang="en-US" altLang="zh-CN" dirty="0"/>
              <a:t>-</a:t>
            </a:r>
            <a:r>
              <a:rPr lang="zh-CN" altLang="en-US" dirty="0"/>
              <a:t> 优化分析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51100B-50B4-4F43-92C3-D96135394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19964" cy="1640205"/>
          </a:xfrm>
        </p:spPr>
        <p:txBody>
          <a:bodyPr/>
          <a:lstStyle/>
          <a:p>
            <a:r>
              <a:rPr lang="en-US" altLang="zh-CN" b="1" dirty="0"/>
              <a:t>Shuffle</a:t>
            </a:r>
            <a:r>
              <a:rPr lang="zh-CN" altLang="en-US" b="1" dirty="0"/>
              <a:t> 和 </a:t>
            </a:r>
            <a:r>
              <a:rPr lang="en-US" altLang="zh-CN" b="1" dirty="0"/>
              <a:t>Read</a:t>
            </a:r>
            <a:r>
              <a:rPr lang="zh-CN" altLang="en-US" b="1" dirty="0"/>
              <a:t> 数据读取对存储的操作</a:t>
            </a:r>
            <a:endParaRPr lang="en-US" altLang="zh-CN" b="1" dirty="0"/>
          </a:p>
          <a:p>
            <a:pPr lvl="1"/>
            <a:r>
              <a:rPr lang="en-US" altLang="zh-CN" dirty="0"/>
              <a:t>Shuffle</a:t>
            </a:r>
            <a:r>
              <a:rPr lang="zh-CN" altLang="en-US" dirty="0"/>
              <a:t>：元数据操作，主要是针对数据 </a:t>
            </a:r>
            <a:r>
              <a:rPr lang="en-US" altLang="zh-CN" dirty="0"/>
              <a:t>List</a:t>
            </a:r>
          </a:p>
          <a:p>
            <a:pPr lvl="1"/>
            <a:r>
              <a:rPr lang="en-US" altLang="zh-CN" dirty="0"/>
              <a:t>Read</a:t>
            </a:r>
            <a:r>
              <a:rPr lang="zh-CN" altLang="en-US" dirty="0"/>
              <a:t>：元数据操作 </a:t>
            </a:r>
            <a:r>
              <a:rPr lang="en-US" altLang="zh-CN" dirty="0"/>
              <a:t>&amp;</a:t>
            </a:r>
            <a:r>
              <a:rPr lang="zh-CN" altLang="en-US" dirty="0"/>
              <a:t> 数据本身的操作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70C1015D-381F-3948-BCDD-5F55F0F6CA9F}"/>
              </a:ext>
            </a:extLst>
          </p:cNvPr>
          <p:cNvSpPr txBox="1">
            <a:spLocks/>
          </p:cNvSpPr>
          <p:nvPr/>
        </p:nvSpPr>
        <p:spPr>
          <a:xfrm>
            <a:off x="5943600" y="1360169"/>
            <a:ext cx="5319964" cy="164020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对于大量小文件，延时和吞吐是性能关键</a:t>
            </a:r>
          </a:p>
          <a:p>
            <a:pPr lvl="1"/>
            <a:r>
              <a:rPr lang="zh-CN" altLang="en-US" dirty="0"/>
              <a:t>小文件</a:t>
            </a:r>
            <a:r>
              <a:rPr lang="en-US" dirty="0"/>
              <a:t>：</a:t>
            </a:r>
            <a:r>
              <a:rPr lang="zh-CN" altLang="en-US" dirty="0"/>
              <a:t>文件越小，元数据操作耗时占比越大</a:t>
            </a:r>
            <a:endParaRPr lang="en-US" altLang="zh-CN" dirty="0"/>
          </a:p>
          <a:p>
            <a:pPr lvl="1"/>
            <a:r>
              <a:rPr lang="zh-CN" altLang="en-US" dirty="0"/>
              <a:t>指标</a:t>
            </a:r>
            <a:r>
              <a:rPr lang="en-US" dirty="0"/>
              <a:t>：</a:t>
            </a:r>
            <a:r>
              <a:rPr lang="zh-CN" altLang="en-US" dirty="0"/>
              <a:t>延时、吞吐是降低数据清洗过程关键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500B3E-406B-8748-9D04-20365A61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86" y="3464785"/>
            <a:ext cx="6527628" cy="28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5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3DE31C-8DEB-5C4A-8009-5670D54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小文件对象存储 </a:t>
            </a:r>
            <a:r>
              <a:rPr lang="en-US" altLang="zh-CN" dirty="0"/>
              <a:t>–</a:t>
            </a:r>
            <a:r>
              <a:rPr lang="zh-CN" altLang="en-US" dirty="0"/>
              <a:t> 性能分析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588867-716A-2D40-86C7-0B59EE9F2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37509"/>
            <a:ext cx="5337587" cy="143462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zh-CN" altLang="en-US" b="1" dirty="0"/>
              <a:t>元数据性能影响</a:t>
            </a:r>
            <a:endParaRPr lang="en-US" altLang="zh-CN" b="1" dirty="0"/>
          </a:p>
          <a:p>
            <a:pPr lvl="1">
              <a:spcAft>
                <a:spcPts val="0"/>
              </a:spcAft>
            </a:pPr>
            <a:r>
              <a:rPr lang="zh-CN" altLang="en-US" sz="1600" dirty="0"/>
              <a:t>对象存储采用 </a:t>
            </a:r>
            <a:r>
              <a:rPr lang="en-US" altLang="zh-CN" sz="1600" dirty="0"/>
              <a:t>key-value</a:t>
            </a:r>
            <a:r>
              <a:rPr lang="zh-CN" altLang="en-US" sz="1600" dirty="0"/>
              <a:t> 方式维护元数据，很好解决小文件规模扩展问题</a:t>
            </a:r>
            <a:endParaRPr lang="en-US" altLang="zh-CN" sz="16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F2F5E051-110C-864E-9336-6BD24733DC07}"/>
              </a:ext>
            </a:extLst>
          </p:cNvPr>
          <p:cNvSpPr txBox="1">
            <a:spLocks/>
          </p:cNvSpPr>
          <p:nvPr/>
        </p:nvSpPr>
        <p:spPr>
          <a:xfrm>
            <a:off x="6249521" y="1237508"/>
            <a:ext cx="5337587" cy="143462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b="1" dirty="0"/>
              <a:t>操作 </a:t>
            </a:r>
            <a:r>
              <a:rPr lang="en-US" altLang="zh-CN" b="1" dirty="0"/>
              <a:t>&amp;</a:t>
            </a:r>
            <a:r>
              <a:rPr lang="zh-CN" altLang="en-US" b="1" dirty="0"/>
              <a:t> 协议路径的影响</a:t>
            </a:r>
          </a:p>
          <a:p>
            <a:pPr lvl="1">
              <a:spcAft>
                <a:spcPts val="0"/>
              </a:spcAft>
            </a:pPr>
            <a:r>
              <a:rPr lang="zh-CN" altLang="en-US" sz="1600" dirty="0"/>
              <a:t>数据清洗 </a:t>
            </a:r>
            <a:r>
              <a:rPr lang="en-US" altLang="zh-CN" sz="1600" dirty="0"/>
              <a:t>Shuffle</a:t>
            </a:r>
            <a:r>
              <a:rPr lang="zh-CN" altLang="en-US" sz="1600" dirty="0"/>
              <a:t> 用到的 </a:t>
            </a:r>
            <a:r>
              <a:rPr lang="en-US" altLang="zh-CN" sz="1600" dirty="0"/>
              <a:t>List</a:t>
            </a:r>
            <a:r>
              <a:rPr lang="zh-CN" altLang="en-US" sz="1600" dirty="0"/>
              <a:t> 操作性能延时偏高</a:t>
            </a:r>
          </a:p>
          <a:p>
            <a:pPr lvl="1">
              <a:spcAft>
                <a:spcPts val="0"/>
              </a:spcAft>
            </a:pPr>
            <a:r>
              <a:rPr lang="zh-CN" altLang="en-US" sz="1600" dirty="0"/>
              <a:t>对象存储协议访问路径长，小文件频繁读取延时大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95E1AA-44B7-8643-94E7-5A18CB94B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10" y="3378753"/>
            <a:ext cx="4880028" cy="3024000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6F335749-48AC-A042-ADF6-738C576C6BEF}"/>
              </a:ext>
            </a:extLst>
          </p:cNvPr>
          <p:cNvSpPr txBox="1">
            <a:spLocks/>
          </p:cNvSpPr>
          <p:nvPr/>
        </p:nvSpPr>
        <p:spPr>
          <a:xfrm>
            <a:off x="771598" y="2775514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文件存储（</a:t>
            </a:r>
            <a:r>
              <a:rPr lang="en-US" altLang="zh-CN" sz="1400" b="1" dirty="0">
                <a:solidFill>
                  <a:schemeClr val="bg1"/>
                </a:solidFill>
              </a:rPr>
              <a:t>HDFS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F47D9CBC-D2AE-A441-94A1-4CF99EE3D6A2}"/>
              </a:ext>
            </a:extLst>
          </p:cNvPr>
          <p:cNvSpPr txBox="1">
            <a:spLocks/>
          </p:cNvSpPr>
          <p:nvPr/>
        </p:nvSpPr>
        <p:spPr>
          <a:xfrm>
            <a:off x="6399147" y="2775514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对象存储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D39CF5-0BA7-9F41-9187-7C8CDED1A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407" r="143" b="1"/>
          <a:stretch/>
        </p:blipFill>
        <p:spPr>
          <a:xfrm>
            <a:off x="6562267" y="3535629"/>
            <a:ext cx="4713759" cy="2730457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C532F559-9790-5047-822A-A05654735D44}"/>
              </a:ext>
            </a:extLst>
          </p:cNvPr>
          <p:cNvSpPr/>
          <p:nvPr/>
        </p:nvSpPr>
        <p:spPr>
          <a:xfrm>
            <a:off x="771598" y="3364387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F1FFE381-66BC-604C-A628-DC0374D69380}"/>
              </a:ext>
            </a:extLst>
          </p:cNvPr>
          <p:cNvSpPr/>
          <p:nvPr/>
        </p:nvSpPr>
        <p:spPr>
          <a:xfrm>
            <a:off x="6399147" y="3378753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071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17C9E9-6057-6C46-9C8D-5F2279DA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415119-DA6B-9040-B37B-C0ABDCF852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不难发现，对象存储的高吞吐能力给小文件读取带来的帮助比较有限，而在延时上也并不具有优势。面对这样的问题，我们有哪些解决思路呢？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EB8373-7BD3-B942-92F7-831B1DC28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2451486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6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0C36020-630D-BD48-8104-0F2304D3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12B64A-8580-2046-8FDB-D1E05C3044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A0B1F3-8C34-BB40-8599-E5FED437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50495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DF4843-2F76-FE4E-A366-CCB511FB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50CAA5-150B-4441-B39E-A4AF8FFEB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与训练数据以小文件为主不同，大模型单个节点的 </a:t>
            </a:r>
            <a:r>
              <a:rPr lang="en-US" altLang="zh-CN" dirty="0"/>
              <a:t>checkpoint </a:t>
            </a:r>
            <a:r>
              <a:rPr lang="zh-CN" altLang="en-US" dirty="0"/>
              <a:t>通常就能达到几十上百 </a:t>
            </a:r>
            <a:r>
              <a:rPr lang="en-US" altLang="zh-CN" dirty="0"/>
              <a:t>GB</a:t>
            </a:r>
            <a:r>
              <a:rPr lang="zh-CN" altLang="en-US" dirty="0"/>
              <a:t>。而多个训练节点同时写，需要恢复时又同时读，对存储提出了很高的吞吐要求。同时一个关键的问题是 </a:t>
            </a:r>
            <a:r>
              <a:rPr lang="en-US" altLang="zh-CN" dirty="0"/>
              <a:t>checkpoint </a:t>
            </a:r>
            <a:r>
              <a:rPr lang="zh-CN" altLang="en-US" dirty="0"/>
              <a:t>期间整个训练是中断的。因此通过提高吞吐，将 </a:t>
            </a:r>
            <a:r>
              <a:rPr lang="en-US" altLang="zh-CN" dirty="0"/>
              <a:t>checkpoint </a:t>
            </a:r>
            <a:r>
              <a:rPr lang="zh-CN" altLang="en-US" dirty="0"/>
              <a:t>耗时控制在尽量小的占比，对于减少训练等待、提高计算资源利用率同样非常重要。</a:t>
            </a:r>
          </a:p>
          <a:p>
            <a:r>
              <a:rPr lang="zh-CN" altLang="en-US" dirty="0"/>
              <a:t>在之前有一种朴素的做法。训练程序先将 </a:t>
            </a:r>
            <a:r>
              <a:rPr lang="en-US" altLang="zh-CN" dirty="0"/>
              <a:t>checkpoint </a:t>
            </a:r>
            <a:r>
              <a:rPr lang="zh-CN" altLang="en-US" dirty="0"/>
              <a:t>写到性能相对容易保证的本地存储，然后再通过外围工具向远端对象存储上传。这里需要考虑一个问题，如果要保证每个 </a:t>
            </a:r>
            <a:r>
              <a:rPr lang="en-US" altLang="zh-CN" dirty="0"/>
              <a:t>checkpoint </a:t>
            </a:r>
            <a:r>
              <a:rPr lang="zh-CN" altLang="en-US" dirty="0"/>
              <a:t>都成功写入，那么总耗时就等于写本地耗时加上传对象存储的耗时，总体等待时间较长。因此实际应用中也有延迟一个 </a:t>
            </a:r>
            <a:r>
              <a:rPr lang="en-US" altLang="zh-CN" dirty="0"/>
              <a:t>checkpoint </a:t>
            </a:r>
            <a:r>
              <a:rPr lang="zh-CN" altLang="en-US" dirty="0"/>
              <a:t>异步上传的方案。但无论如何，都引入了额外的复杂度，需要外围工具来处理各种异常情况。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4F8E8C-7B14-B04C-8730-BC6E885E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28" y="250698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B189A9-E006-0341-84AF-507C3377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9D880F-B4F6-D746-A9D4-96162D59D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现在基于数据湖存储加速以后，我们可以有新的做法。训练程序直接将 </a:t>
            </a:r>
            <a:r>
              <a:rPr lang="en-US" altLang="zh-CN" dirty="0"/>
              <a:t>checkpoint </a:t>
            </a:r>
            <a:r>
              <a:rPr lang="zh-CN" altLang="en-US" dirty="0"/>
              <a:t>写入加速层的 </a:t>
            </a:r>
            <a:r>
              <a:rPr lang="en-US" altLang="zh-CN" dirty="0"/>
              <a:t>Memory </a:t>
            </a:r>
            <a:r>
              <a:rPr lang="zh-CN" altLang="en-US" dirty="0"/>
              <a:t>或 </a:t>
            </a:r>
            <a:r>
              <a:rPr lang="en-US" altLang="zh-CN" dirty="0"/>
              <a:t>NVME SSD</a:t>
            </a:r>
            <a:r>
              <a:rPr lang="zh-CN" altLang="en-US" dirty="0"/>
              <a:t>，加速层采用流式上传的方式，不必等待 </a:t>
            </a:r>
            <a:r>
              <a:rPr lang="en-US" altLang="zh-CN" dirty="0"/>
              <a:t>checkpoint </a:t>
            </a:r>
            <a:r>
              <a:rPr lang="zh-CN" altLang="en-US" dirty="0"/>
              <a:t>数据全部写完就开始向对象存储上传。此外，加速层也会采用分块上传的办法，充分利用对象存储的后端并发能力。</a:t>
            </a:r>
          </a:p>
          <a:p>
            <a:r>
              <a:rPr lang="zh-CN" altLang="en-US" dirty="0"/>
              <a:t>这个方案看上去比朴素方案有了很大的进步，但是由于需要保证 </a:t>
            </a:r>
            <a:r>
              <a:rPr lang="en-US" altLang="zh-CN" dirty="0"/>
              <a:t>close </a:t>
            </a:r>
            <a:r>
              <a:rPr lang="zh-CN" altLang="en-US" dirty="0"/>
              <a:t>完成时数据已经完整写入对象存储，因此吞吐瓶颈仍然可能出现在上传对象存储的带宽限制上。我们称这种方案为同步方案。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82A8AE-B98B-F641-857F-2135B25D3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50495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4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5C541-7535-7A4E-B9A7-1B181386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74BBE9-68F5-6A41-A40D-4A0D706C3D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其实对 </a:t>
            </a:r>
            <a:r>
              <a:rPr lang="en-US" altLang="zh-CN" dirty="0"/>
              <a:t>checkpoint </a:t>
            </a:r>
            <a:r>
              <a:rPr lang="zh-CN" altLang="en-US" dirty="0"/>
              <a:t>场景稍加分析就能发现，我们并不一定需要同步方案，因为训练过程的 </a:t>
            </a:r>
            <a:r>
              <a:rPr lang="en-US" altLang="zh-CN" dirty="0"/>
              <a:t>checkpoint </a:t>
            </a:r>
            <a:r>
              <a:rPr lang="zh-CN" altLang="en-US" dirty="0"/>
              <a:t>会周期不断地进行，而发生故障恢复不应该是常态。因此要突破上传对象存储的带宽限制，异步写是一种值得尝试的思路。</a:t>
            </a:r>
          </a:p>
          <a:p>
            <a:r>
              <a:rPr lang="zh-CN" altLang="en-US" dirty="0"/>
              <a:t>这个方案最大的变化，就是对 </a:t>
            </a:r>
            <a:r>
              <a:rPr lang="en-US" altLang="zh-CN" dirty="0"/>
              <a:t>checkpoint </a:t>
            </a:r>
            <a:r>
              <a:rPr lang="zh-CN" altLang="en-US" dirty="0"/>
              <a:t>文件的 </a:t>
            </a:r>
            <a:r>
              <a:rPr lang="en-US" altLang="zh-CN" dirty="0"/>
              <a:t>close </a:t>
            </a:r>
            <a:r>
              <a:rPr lang="zh-CN" altLang="en-US" dirty="0"/>
              <a:t>操作变成了异步，训练程序不用等待数据上传完成，即可恢复训练，剩下的工作全部交给加速层透明完成。此时耗时主要取决于加速层的 </a:t>
            </a:r>
            <a:r>
              <a:rPr lang="en-US" altLang="zh-CN" dirty="0"/>
              <a:t>Memory </a:t>
            </a:r>
            <a:r>
              <a:rPr lang="zh-CN" altLang="en-US" dirty="0"/>
              <a:t>和 </a:t>
            </a:r>
            <a:r>
              <a:rPr lang="en-US" altLang="zh-CN" dirty="0"/>
              <a:t>NVME SSD </a:t>
            </a:r>
            <a:r>
              <a:rPr lang="zh-CN" altLang="en-US" dirty="0"/>
              <a:t>写入能力，可以大大缩短 </a:t>
            </a:r>
            <a:r>
              <a:rPr lang="en-US" altLang="zh-CN" dirty="0"/>
              <a:t>checkpoint </a:t>
            </a:r>
            <a:r>
              <a:rPr lang="zh-CN" altLang="en-US" dirty="0"/>
              <a:t>写入时间。</a:t>
            </a:r>
          </a:p>
          <a:p>
            <a:r>
              <a:rPr lang="zh-CN" altLang="en-US" dirty="0"/>
              <a:t>另外，这里还有一个相关的优化，就是对于最新的一个 </a:t>
            </a:r>
            <a:r>
              <a:rPr lang="en-US" altLang="zh-CN" dirty="0"/>
              <a:t>checkpoint </a:t>
            </a:r>
            <a:r>
              <a:rPr lang="zh-CN" altLang="en-US" dirty="0"/>
              <a:t>采用异步写的同时，让它驻留在加速层的缓存内。当训练需要恢复的时候就能直接从加速层读取，解决了 </a:t>
            </a:r>
            <a:r>
              <a:rPr lang="en-US" altLang="zh-CN" dirty="0"/>
              <a:t>checkpoint </a:t>
            </a:r>
            <a:r>
              <a:rPr lang="zh-CN" altLang="en-US" dirty="0"/>
              <a:t>的快速加载问题。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B56EC2-94D9-1F43-A160-DE66CFBC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28" y="250698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6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8D919A-8CA8-F24C-9148-A8A0A97A62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模型分发部署</a:t>
            </a:r>
          </a:p>
        </p:txBody>
      </p:sp>
    </p:spTree>
    <p:extLst>
      <p:ext uri="{BB962C8B-B14F-4D97-AF65-F5344CB8AC3E}">
        <p14:creationId xmlns:p14="http://schemas.microsoft.com/office/powerpoint/2010/main" val="148478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F5384D-732C-7347-B61D-73CEACB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16A85C-FDD8-DC46-8191-A723DAA7E0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训练产出的模型首先需要落到临时存储，完成镜像的制作，包括数据打包、压缩等过程，然后再从临时存储写入持久化的镜像仓库。在推理部署时，再从镜像仓库并发拉取到各推理实例的本地存储，然后进行解压和数据校验。可以看到在这个方案下，吞吐主要取决于镜像仓库底层存储的能力，而流程上在镜像制作和镜像分发两个阶段都需要引入额外的开销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33CE62-8BB6-E148-9909-E9AB218D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50495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BEA0F-9160-C543-9A6B-C03D9E04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99C5F-E354-4B48-ABAE-3E1E8BC65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0C5A1-849F-D644-AAD4-C4C6042D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50495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6B2D2DA-0C95-CB4C-A905-59E34084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23C90A2-0C1F-9F43-BE20-5EFD4F4F3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因此，「数据湖 </a:t>
            </a:r>
            <a:r>
              <a:rPr lang="en-US" altLang="zh-CN" dirty="0"/>
              <a:t>+ </a:t>
            </a:r>
            <a:r>
              <a:rPr lang="zh-CN" altLang="en-US" dirty="0"/>
              <a:t>加速层」能够同时解决最开始提出的两个挑战，为大模型全流程提供了统一的存储解决方案。</a:t>
            </a:r>
          </a:p>
          <a:p>
            <a:r>
              <a:rPr lang="zh-CN" altLang="en-US" dirty="0"/>
              <a:t>同时也能看到，使用「数据湖 </a:t>
            </a:r>
            <a:r>
              <a:rPr lang="en-US" altLang="zh-CN" dirty="0"/>
              <a:t>+ </a:t>
            </a:r>
            <a:r>
              <a:rPr lang="zh-CN" altLang="en-US" dirty="0"/>
              <a:t>加速层」这套统一的存储方案，既能获得如同过去使用本地盘的便捷体验，又能充分享受背后数据湖存储带来的扩展性、高性能和繁荣的生态。这正是一直以来大家对于存储的一大梦想。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E2D695-C8EC-7C47-8D0C-33974D33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81" y="150495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4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BA56D3E-9297-724C-8005-1F776508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3C87CA-9DF9-EA44-9D87-9261E7CDA1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采用全 </a:t>
            </a:r>
            <a:r>
              <a:rPr lang="en-US" altLang="zh-CN" b="1" dirty="0"/>
              <a:t>NVMe SSD</a:t>
            </a:r>
            <a:r>
              <a:rPr lang="zh-CN" altLang="en-US" b="1" dirty="0"/>
              <a:t>、</a:t>
            </a:r>
            <a:r>
              <a:rPr lang="en-US" altLang="zh-CN" b="1" dirty="0"/>
              <a:t>InfiniBand </a:t>
            </a:r>
            <a:r>
              <a:rPr lang="zh-CN" altLang="en-US" b="1" dirty="0"/>
              <a:t>高速网络，支持 </a:t>
            </a:r>
            <a:r>
              <a:rPr lang="en-US" altLang="zh-CN" b="1" dirty="0"/>
              <a:t>200Gb/400Gb Infiniband </a:t>
            </a:r>
            <a:r>
              <a:rPr lang="zh-CN" altLang="en-US" b="1" dirty="0"/>
              <a:t>网络及 </a:t>
            </a:r>
            <a:r>
              <a:rPr lang="en-US" altLang="zh-CN" b="1" dirty="0"/>
              <a:t>NVIDIA GPUDirect </a:t>
            </a:r>
            <a:r>
              <a:rPr lang="zh-CN" altLang="en-US" b="1" dirty="0"/>
              <a:t>，实现了单存储节点达到 </a:t>
            </a:r>
            <a:r>
              <a:rPr lang="en-US" altLang="zh-CN" b="1" dirty="0"/>
              <a:t>80GBps </a:t>
            </a:r>
            <a:r>
              <a:rPr lang="zh-CN" altLang="en-US" b="1" dirty="0"/>
              <a:t>以上，</a:t>
            </a:r>
            <a:r>
              <a:rPr lang="en-US" altLang="zh-CN" b="1" dirty="0"/>
              <a:t>IOPS </a:t>
            </a:r>
            <a:r>
              <a:rPr lang="zh-CN" altLang="en-US" b="1" dirty="0"/>
              <a:t>性能可以达到 </a:t>
            </a:r>
            <a:r>
              <a:rPr lang="en-US" altLang="zh-CN" b="1" dirty="0"/>
              <a:t>300</a:t>
            </a:r>
            <a:r>
              <a:rPr lang="zh-CN" altLang="en-US" b="1" dirty="0"/>
              <a:t>万，性能提升 </a:t>
            </a:r>
            <a:r>
              <a:rPr lang="en-US" altLang="zh-CN" b="1" dirty="0"/>
              <a:t>100%</a:t>
            </a:r>
            <a:r>
              <a:rPr lang="zh-CN" altLang="en-US" b="1" dirty="0"/>
              <a:t>。</a:t>
            </a:r>
            <a:r>
              <a:rPr lang="zh-CN" altLang="en-US" dirty="0"/>
              <a:t>通过 </a:t>
            </a:r>
            <a:r>
              <a:rPr lang="en-US" altLang="zh-CN" dirty="0"/>
              <a:t>YRCloudFile </a:t>
            </a:r>
            <a:r>
              <a:rPr lang="zh-CN" altLang="en-US" dirty="0"/>
              <a:t>分布式存储架构、数据智能加载和分层功能，针对异构存储并存的应用场景，灵活高效地驱动数据在不同存储平台流动，方便组织数据集进行计算分析；焱融全闪存储构建绿色低碳的数据存储，将数据按照生命周期管理策略分层到本地低速存储或者云端，对业务端提供统一命名空间，降低使用复杂度，提升了数据存储使用的经济性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80120E-B1F9-B543-9B0B-07271855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12" y="1910080"/>
            <a:ext cx="6858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4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61C9F5-8526-834F-BCED-19531733C6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训练数据存储</a:t>
            </a:r>
            <a:endParaRPr lang="en-US" altLang="zh-CN" dirty="0"/>
          </a:p>
          <a:p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143329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D37E37E-3372-3F49-AA52-91C97C8E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存储的数据流动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D00673-2070-9D46-AA10-87006B814B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大模型依赖持续更新的海量 </a:t>
            </a:r>
            <a:r>
              <a:rPr lang="en-US" altLang="zh-CN" dirty="0"/>
              <a:t>NLP</a:t>
            </a:r>
            <a:r>
              <a:rPr lang="zh-CN" altLang="en-US" dirty="0"/>
              <a:t> 数据，训练数据在各类型的数据预处理流程中频繁流动交互。</a:t>
            </a:r>
            <a:endParaRPr lang="en-US" altLang="zh-CN" dirty="0"/>
          </a:p>
          <a:p>
            <a:r>
              <a:rPr lang="zh-CN" altLang="en-US" dirty="0"/>
              <a:t>专门针对非结构化和半结构化原始数据的存储系统，作为 </a:t>
            </a:r>
            <a:r>
              <a:rPr lang="en-US" altLang="zh-CN" dirty="0"/>
              <a:t>AI</a:t>
            </a:r>
            <a:r>
              <a:rPr lang="zh-CN" altLang="en-US" dirty="0"/>
              <a:t> 集群大模型训练的存储首选方案。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D86BC3-D648-6743-91B7-2DCA10FD66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343" y="2743200"/>
            <a:ext cx="10578056" cy="338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4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9727D3-5CE9-264F-9548-62C9014B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D93C06-CA9B-B24C-B9D1-F5D4F0DD3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72" y="4160683"/>
            <a:ext cx="8504812" cy="1991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816457-C1AA-EA4B-8DA3-84DF7510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81" y="2364142"/>
            <a:ext cx="8317529" cy="1946026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2E1459-55DD-CB44-8DD0-D4DF213A0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50731"/>
            <a:ext cx="10822130" cy="5104349"/>
          </a:xfrm>
        </p:spPr>
        <p:txBody>
          <a:bodyPr/>
          <a:lstStyle/>
          <a:p>
            <a:r>
              <a:rPr lang="zh-CN" altLang="zh-CN" dirty="0"/>
              <a:t>集中式存储库，允许以任意规模存储结构化和非结构化数据。可以按原存储数据，运行不同类型的分析</a:t>
            </a:r>
            <a:r>
              <a:rPr lang="zh-CN" altLang="en-US" dirty="0"/>
              <a:t>处理算法</a:t>
            </a:r>
            <a:r>
              <a:rPr lang="zh-CN" altLang="zh-CN" dirty="0"/>
              <a:t>。</a:t>
            </a:r>
            <a:br>
              <a:rPr lang="zh-CN" altLang="zh-CN" dirty="0"/>
            </a:b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502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66F0AF-A2A8-964D-B2A3-89A00DCC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数据湖的存储类型：文件系统 </a:t>
            </a:r>
            <a:r>
              <a:rPr lang="en-US" altLang="zh-CN" dirty="0"/>
              <a:t>vs</a:t>
            </a:r>
            <a:r>
              <a:rPr lang="zh-CN" altLang="en-US" dirty="0"/>
              <a:t> 对象存储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30DB89F-272C-4A45-A4DC-2C5764DDC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963473" cy="509383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扩展能力：</a:t>
            </a:r>
            <a:r>
              <a:rPr lang="en-US" altLang="zh-CN" dirty="0"/>
              <a:t>HDFS </a:t>
            </a:r>
            <a:r>
              <a:rPr lang="zh-CN" altLang="en-US" dirty="0"/>
              <a:t>采用集中式数据，规模受限；对象存储采用分布式数据可水平扩展，单集群可支持万亿文件、</a:t>
            </a:r>
            <a:r>
              <a:rPr lang="en-US" altLang="zh-CN" dirty="0"/>
              <a:t>EB </a:t>
            </a:r>
            <a:r>
              <a:rPr lang="zh-CN" altLang="en-US" dirty="0"/>
              <a:t>级规模。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2F33C2-F476-B34F-8AE4-157947BEF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471" y="3095477"/>
            <a:ext cx="4880028" cy="3024000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2AF5880-8A40-4544-A7B6-2103962B9B78}"/>
              </a:ext>
            </a:extLst>
          </p:cNvPr>
          <p:cNvSpPr txBox="1">
            <a:spLocks/>
          </p:cNvSpPr>
          <p:nvPr/>
        </p:nvSpPr>
        <p:spPr>
          <a:xfrm>
            <a:off x="731559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文件存储（</a:t>
            </a:r>
            <a:r>
              <a:rPr lang="en-US" altLang="zh-CN" sz="1400" b="1" dirty="0">
                <a:solidFill>
                  <a:schemeClr val="bg1"/>
                </a:solidFill>
              </a:rPr>
              <a:t>HDFS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E137744F-0A25-1A44-84C8-3A45C8511BBB}"/>
              </a:ext>
            </a:extLst>
          </p:cNvPr>
          <p:cNvSpPr txBox="1">
            <a:spLocks/>
          </p:cNvSpPr>
          <p:nvPr/>
        </p:nvSpPr>
        <p:spPr>
          <a:xfrm>
            <a:off x="6359108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对象存储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5B51F5-0160-224A-8282-93D95D1AA9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407" r="143" b="1"/>
          <a:stretch/>
        </p:blipFill>
        <p:spPr>
          <a:xfrm>
            <a:off x="6522228" y="3252353"/>
            <a:ext cx="4713759" cy="2730457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4C2AD8A-0C5F-984F-8B76-1F0C63DE4902}"/>
              </a:ext>
            </a:extLst>
          </p:cNvPr>
          <p:cNvSpPr/>
          <p:nvPr/>
        </p:nvSpPr>
        <p:spPr>
          <a:xfrm>
            <a:off x="731559" y="3081111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59F9852-C00F-914C-AE48-EEB4CC2B64EA}"/>
              </a:ext>
            </a:extLst>
          </p:cNvPr>
          <p:cNvSpPr/>
          <p:nvPr/>
        </p:nvSpPr>
        <p:spPr>
          <a:xfrm>
            <a:off x="6359108" y="3095477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5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66F0AF-A2A8-964D-B2A3-89A00DCC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数据湖的存储类型：文件系统 </a:t>
            </a:r>
            <a:r>
              <a:rPr lang="en-US" altLang="zh-CN" dirty="0"/>
              <a:t>vs</a:t>
            </a:r>
            <a:r>
              <a:rPr lang="zh-CN" altLang="en-US" dirty="0"/>
              <a:t> 对象存储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30DB89F-272C-4A45-A4DC-2C5764DDC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963473" cy="509383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存储成本：</a:t>
            </a:r>
            <a:r>
              <a:rPr lang="en-US" altLang="zh-CN" dirty="0"/>
              <a:t>HDFS </a:t>
            </a:r>
            <a:r>
              <a:rPr lang="zh-CN" altLang="en-US" dirty="0"/>
              <a:t>诞生于存算一体的时代；对象存储天然面向存算分离设计，结合 </a:t>
            </a:r>
            <a:r>
              <a:rPr lang="en-US" altLang="zh-CN" dirty="0"/>
              <a:t>EC </a:t>
            </a:r>
            <a:r>
              <a:rPr lang="zh-CN" altLang="en-US" dirty="0"/>
              <a:t>编码、分级存储等丰富的能力，可以实现大规模数据长期保存的更优成本。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B2209F-1120-8D44-91E0-18E2EADB46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471" y="3095477"/>
            <a:ext cx="4880028" cy="3024000"/>
          </a:xfrm>
          <a:prstGeom prst="rect">
            <a:avLst/>
          </a:prstGeom>
        </p:spPr>
      </p:pic>
      <p:sp>
        <p:nvSpPr>
          <p:cNvPr id="7" name="内容占位符 4">
            <a:extLst>
              <a:ext uri="{FF2B5EF4-FFF2-40B4-BE49-F238E27FC236}">
                <a16:creationId xmlns:a16="http://schemas.microsoft.com/office/drawing/2014/main" id="{0B8962A6-E51B-FF4E-A384-DD8F3F3335A0}"/>
              </a:ext>
            </a:extLst>
          </p:cNvPr>
          <p:cNvSpPr txBox="1">
            <a:spLocks/>
          </p:cNvSpPr>
          <p:nvPr/>
        </p:nvSpPr>
        <p:spPr>
          <a:xfrm>
            <a:off x="731559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文件存储（</a:t>
            </a:r>
            <a:r>
              <a:rPr lang="en-US" altLang="zh-CN" sz="1400" b="1" dirty="0">
                <a:solidFill>
                  <a:schemeClr val="bg1"/>
                </a:solidFill>
              </a:rPr>
              <a:t>HDFS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457373B-34F0-0142-B290-1DA4CEFF5C99}"/>
              </a:ext>
            </a:extLst>
          </p:cNvPr>
          <p:cNvSpPr txBox="1">
            <a:spLocks/>
          </p:cNvSpPr>
          <p:nvPr/>
        </p:nvSpPr>
        <p:spPr>
          <a:xfrm>
            <a:off x="6359108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对象存储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204370-F319-6447-A805-BE07E167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407" r="143" b="1"/>
          <a:stretch/>
        </p:blipFill>
        <p:spPr>
          <a:xfrm>
            <a:off x="6522228" y="3252353"/>
            <a:ext cx="4713759" cy="2730457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52A888DE-D72E-1447-A5AC-DCA092F2ECF2}"/>
              </a:ext>
            </a:extLst>
          </p:cNvPr>
          <p:cNvSpPr/>
          <p:nvPr/>
        </p:nvSpPr>
        <p:spPr>
          <a:xfrm>
            <a:off x="731559" y="3081111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FBEF433-6571-9B47-BED3-750D9CA97F4D}"/>
              </a:ext>
            </a:extLst>
          </p:cNvPr>
          <p:cNvSpPr/>
          <p:nvPr/>
        </p:nvSpPr>
        <p:spPr>
          <a:xfrm>
            <a:off x="6359108" y="3095477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35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DD4E8E-C30C-2E48-B209-745B3E95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数据湖的存储类型：文件系统 </a:t>
            </a:r>
            <a:r>
              <a:rPr lang="en-US" altLang="zh-CN" dirty="0"/>
              <a:t>vs</a:t>
            </a:r>
            <a:r>
              <a:rPr lang="zh-CN" altLang="en-US" dirty="0"/>
              <a:t> 对象存储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B0CABBD-15C6-F44B-BFFB-E98845E2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867285"/>
              </p:ext>
            </p:extLst>
          </p:nvPr>
        </p:nvGraphicFramePr>
        <p:xfrm>
          <a:off x="771336" y="1402080"/>
          <a:ext cx="10654090" cy="4704428"/>
        </p:xfrm>
        <a:graphic>
          <a:graphicData uri="http://schemas.openxmlformats.org/drawingml/2006/table">
            <a:tbl>
              <a:tblPr/>
              <a:tblGrid>
                <a:gridCol w="1386648">
                  <a:extLst>
                    <a:ext uri="{9D8B030D-6E8A-4147-A177-3AD203B41FA5}">
                      <a16:colId xmlns:a16="http://schemas.microsoft.com/office/drawing/2014/main" val="1292039069"/>
                    </a:ext>
                  </a:extLst>
                </a:gridCol>
                <a:gridCol w="4633721">
                  <a:extLst>
                    <a:ext uri="{9D8B030D-6E8A-4147-A177-3AD203B41FA5}">
                      <a16:colId xmlns:a16="http://schemas.microsoft.com/office/drawing/2014/main" val="2607712703"/>
                    </a:ext>
                  </a:extLst>
                </a:gridCol>
                <a:gridCol w="4633721">
                  <a:extLst>
                    <a:ext uri="{9D8B030D-6E8A-4147-A177-3AD203B41FA5}">
                      <a16:colId xmlns:a16="http://schemas.microsoft.com/office/drawing/2014/main" val="3853952096"/>
                    </a:ext>
                  </a:extLst>
                </a:gridCol>
              </a:tblGrid>
              <a:tr h="570863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 文件系统</a:t>
                      </a:r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对象存储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16365"/>
                  </a:ext>
                </a:extLst>
              </a:tr>
              <a:tr h="955029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扩展性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dirty="0" err="1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NameNode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单点，层级命名空间</a:t>
                      </a:r>
                      <a:endParaRPr lang="en-US" altLang="zh-CN" sz="12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限制单集群上限</a:t>
                      </a:r>
                      <a:r>
                        <a:rPr lang="en-US" altLang="zh-CN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10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亿文件，</a:t>
                      </a:r>
                      <a:r>
                        <a:rPr lang="en-US" altLang="zh-CN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PB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级别容量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无架构扩展瓶颈</a:t>
                      </a:r>
                      <a:endParaRPr lang="en-US" altLang="zh-CN" sz="12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单集群可支持万亿规模文件，</a:t>
                      </a:r>
                      <a:r>
                        <a:rPr lang="en-US" altLang="zh-CN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EB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级别容量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83308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成本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3X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副本，存算一体架构，存储成本和计算成本同步增长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EC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编码，</a:t>
                      </a:r>
                      <a:r>
                        <a:rPr lang="en-US" altLang="zh-CN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1.5X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副本容灾</a:t>
                      </a:r>
                      <a:endParaRPr lang="en-US" altLang="zh-CN" sz="12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存算分离架构，存储成本个存储容量相关</a:t>
                      </a:r>
                      <a:endParaRPr lang="en-US" altLang="zh-CN" sz="12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696339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可用性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可容忍</a:t>
                      </a:r>
                      <a:r>
                        <a:rPr lang="en-US" altLang="zh-CN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2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个副本损坏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取决于 </a:t>
                      </a:r>
                      <a:r>
                        <a:rPr lang="en-US" altLang="zh-CN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EC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校验块数量，</a:t>
                      </a:r>
                      <a:r>
                        <a:rPr lang="en-US" altLang="zh-CN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18+6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可容忍 </a:t>
                      </a:r>
                      <a:r>
                        <a:rPr lang="en-US" altLang="zh-CN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6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个块故障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753881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吞吐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集群规模相关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和集群规模强相关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671720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生态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传统大数据领域接受度高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存算分离架构流行，</a:t>
                      </a:r>
                      <a:r>
                        <a:rPr lang="en-US" altLang="zh-CN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AI</a:t>
                      </a:r>
                      <a:r>
                        <a:rPr lang="zh-CN" altLang="en-US" sz="12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领域接受度高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41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30739</TotalTime>
  <Words>1803</Words>
  <Application>Microsoft Macintosh PowerPoint</Application>
  <PresentationFormat>自定义</PresentationFormat>
  <Paragraphs>142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黑体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存储的数据流动</vt:lpstr>
      <vt:lpstr>数据湖</vt:lpstr>
      <vt:lpstr>数据湖的存储类型：文件系统 vs 对象存储</vt:lpstr>
      <vt:lpstr>数据湖的存储类型：文件系统 vs 对象存储</vt:lpstr>
      <vt:lpstr>数据湖的存储类型：文件系统 vs 对象存储</vt:lpstr>
      <vt:lpstr>PowerPoint 演示文稿</vt:lpstr>
      <vt:lpstr>训练流程分析</vt:lpstr>
      <vt:lpstr>存储数据加载</vt:lpstr>
      <vt:lpstr>存储数据加载</vt:lpstr>
      <vt:lpstr>数据清洗过程 - 优化分析</vt:lpstr>
      <vt:lpstr>小文件对象存储 – 性能分析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10015</cp:revision>
  <cp:lastPrinted>2023-09-08T09:14:01Z</cp:lastPrinted>
  <dcterms:created xsi:type="dcterms:W3CDTF">2020-08-28T08:44:19Z</dcterms:created>
  <dcterms:modified xsi:type="dcterms:W3CDTF">2023-11-28T09:28:50Z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